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6"/>
  </p:notesMasterIdLst>
  <p:handoutMasterIdLst>
    <p:handoutMasterId r:id="rId27"/>
  </p:handoutMasterIdLst>
  <p:sldIdLst>
    <p:sldId id="288" r:id="rId2"/>
    <p:sldId id="277" r:id="rId3"/>
    <p:sldId id="278" r:id="rId4"/>
    <p:sldId id="257" r:id="rId5"/>
    <p:sldId id="283" r:id="rId6"/>
    <p:sldId id="279" r:id="rId7"/>
    <p:sldId id="259" r:id="rId8"/>
    <p:sldId id="260" r:id="rId9"/>
    <p:sldId id="273" r:id="rId10"/>
    <p:sldId id="284" r:id="rId11"/>
    <p:sldId id="280" r:id="rId12"/>
    <p:sldId id="261" r:id="rId13"/>
    <p:sldId id="262" r:id="rId14"/>
    <p:sldId id="263" r:id="rId15"/>
    <p:sldId id="264" r:id="rId16"/>
    <p:sldId id="265" r:id="rId17"/>
    <p:sldId id="286" r:id="rId18"/>
    <p:sldId id="267" r:id="rId19"/>
    <p:sldId id="281" r:id="rId20"/>
    <p:sldId id="266" r:id="rId21"/>
    <p:sldId id="274" r:id="rId22"/>
    <p:sldId id="269" r:id="rId23"/>
    <p:sldId id="287" r:id="rId24"/>
    <p:sldId id="271" r:id="rId25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00"/>
    <a:srgbClr val="66FF33"/>
    <a:srgbClr val="FF5050"/>
    <a:srgbClr val="FFFF66"/>
    <a:srgbClr val="FF0000"/>
    <a:srgbClr val="0000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Trường Tiểu học Ngự Bình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Không khí cần cho sự cháy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25716131-6C2F-4967-A83D-3C96D6B5B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Trường Tiểu học Ngự Bình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Không khí cần cho sự cháy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3A111C7-A5E3-4A6E-BE9D-36D0DFF73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Trường Tiểu học Ngự Bình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Không khí cần cho sự cháy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40F316-483B-42EF-9099-83624BC89F39}" type="slidenum">
              <a:rPr lang="en-US"/>
              <a:pPr/>
              <a:t>4</a:t>
            </a:fld>
            <a:endParaRPr lang="en-US"/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73E89-6BD2-433A-887D-F7BBD7AA9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40370-767B-45F6-8FB4-5C0F549C7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69A0A-7F49-47F4-8E38-CB045EC97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46F4D-A612-4AC3-9E30-64644D89E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02781-1583-4083-AA2D-969DC4615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67C43-2BC2-4802-A7A5-913655516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A583D-2082-46A1-9814-C51521E8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2C894-DAC5-4DFA-9876-3494F4F7B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347C0-848F-4B47-B278-FF5C9D6F1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98BED-8673-41C2-9383-D98EC3051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EF57C-B857-4FF8-8339-FAA2A937D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D9838-4CDB-46D6-894C-BA1DC0825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8DC60-A90A-4415-B194-DA02AA745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8A804-34E4-4CF8-A40A-9C163F578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FC259543-6682-43C5-9187-096E8CE5E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Mr%20Dung\Desktop\film\MOV03665.M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HueCd.Com\Downloads\Documents\B&#224;i%20d&#7841;y%20c&#7911;a%20qu&#253;\MOV03667.M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B&#224;i%20d&#7841;y%20c&#7911;a%20qu&#253;\MOV03669.M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ueCd.Com\Downloads\Documents\B&#224;i%20d&#7841;y%20c&#7911;a%20qu&#253;\MOV03671.M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ueCd.Com\Downloads\Documents\B&#224;i%20d&#7841;y%20c&#7911;a%20qu&#253;\MOV03664.M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HueCd.Com\Downloads\Documents\B&#224;i%20d&#7841;y%20c&#7911;a%20qu&#253;\MOV03664.M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8534400" cy="37856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Khoa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học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35 –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18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TÊN BÀI: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Không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khí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cần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cho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sự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cháy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b="1" i="1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GV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Thực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Phạm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Thúy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Hồng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533400" y="304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2286000" y="762000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BÀI 35: KHÔNG KHÍ CẦN CHO SỰ CHÁY</a:t>
            </a:r>
            <a:endParaRPr lang="en-US">
              <a:latin typeface="Arial" charset="0"/>
            </a:endParaRPr>
          </a:p>
        </p:txBody>
      </p:sp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64008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905000"/>
            <a:ext cx="7199313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738" y="2895600"/>
            <a:ext cx="598646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2286000" y="762000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u="sng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BÀI 35: KHÔNG KHÍ CẦN CHO SỰ CHÁY</a:t>
            </a:r>
            <a:endParaRPr lang="en-US" u="sng">
              <a:latin typeface="Arial" charset="0"/>
            </a:endParaRPr>
          </a:p>
        </p:txBody>
      </p:sp>
      <p:sp>
        <p:nvSpPr>
          <p:cNvPr id="10250" name="Text Box 13"/>
          <p:cNvSpPr txBox="1">
            <a:spLocks noChangeArrowheads="1"/>
          </p:cNvSpPr>
          <p:nvPr/>
        </p:nvSpPr>
        <p:spPr bwMode="auto">
          <a:xfrm>
            <a:off x="533400" y="304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  <p:sp>
        <p:nvSpPr>
          <p:cNvPr id="81934" name="Text Box 14"/>
          <p:cNvSpPr txBox="1">
            <a:spLocks noChangeArrowheads="1"/>
          </p:cNvSpPr>
          <p:nvPr/>
        </p:nvSpPr>
        <p:spPr bwMode="auto">
          <a:xfrm>
            <a:off x="2286000" y="762000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u="sng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BÀI 35: KHÔNG KHÍ CẦN CHO SỰ CHÁY</a:t>
            </a:r>
            <a:endParaRPr lang="en-US" u="sng">
              <a:latin typeface="Arial" charset="0"/>
            </a:endParaRPr>
          </a:p>
        </p:txBody>
      </p:sp>
      <p:sp>
        <p:nvSpPr>
          <p:cNvPr id="10253" name="Text Box 16"/>
          <p:cNvSpPr txBox="1">
            <a:spLocks noChangeArrowheads="1"/>
          </p:cNvSpPr>
          <p:nvPr/>
        </p:nvSpPr>
        <p:spPr bwMode="auto">
          <a:xfrm>
            <a:off x="533400" y="304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  <p:sp>
        <p:nvSpPr>
          <p:cNvPr id="81937" name="Text Box 17"/>
          <p:cNvSpPr txBox="1">
            <a:spLocks noChangeArrowheads="1"/>
          </p:cNvSpPr>
          <p:nvPr/>
        </p:nvSpPr>
        <p:spPr bwMode="auto">
          <a:xfrm>
            <a:off x="2286000" y="762000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u="sng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BÀI 35: KHÔNG KHÍ CẦN CHO SỰ CHÁY</a:t>
            </a:r>
            <a:endParaRPr lang="en-US" u="sng">
              <a:latin typeface="Arial" charset="0"/>
            </a:endParaRPr>
          </a:p>
        </p:txBody>
      </p:sp>
      <p:sp>
        <p:nvSpPr>
          <p:cNvPr id="10255" name="Text Box 18"/>
          <p:cNvSpPr txBox="1">
            <a:spLocks noChangeArrowheads="1"/>
          </p:cNvSpPr>
          <p:nvPr/>
        </p:nvSpPr>
        <p:spPr bwMode="auto">
          <a:xfrm>
            <a:off x="533400" y="304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0" y="762000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u="sng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BÀI 35: KHÔNG KHÍ CẦN CHO SỰ CHÁY</a:t>
            </a:r>
            <a:endParaRPr lang="en-US" u="sng">
              <a:latin typeface="Arial" charset="0"/>
            </a:endParaRPr>
          </a:p>
        </p:txBody>
      </p:sp>
      <p:sp>
        <p:nvSpPr>
          <p:cNvPr id="10258" name="Text Box 21"/>
          <p:cNvSpPr txBox="1">
            <a:spLocks noChangeArrowheads="1"/>
          </p:cNvSpPr>
          <p:nvPr/>
        </p:nvSpPr>
        <p:spPr bwMode="auto">
          <a:xfrm>
            <a:off x="533400" y="304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850" y="990600"/>
            <a:ext cx="824230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0"/>
            <a:ext cx="86931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850" y="2425700"/>
            <a:ext cx="824230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12"/>
          <p:cNvSpPr txBox="1">
            <a:spLocks noChangeArrowheads="1"/>
          </p:cNvSpPr>
          <p:nvPr/>
        </p:nvSpPr>
        <p:spPr bwMode="auto">
          <a:xfrm>
            <a:off x="4191000" y="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Thứ     ngày    tháng 12 năm 2012</a:t>
            </a:r>
          </a:p>
        </p:txBody>
      </p:sp>
      <p:sp>
        <p:nvSpPr>
          <p:cNvPr id="75789" name="Text Box 13"/>
          <p:cNvSpPr txBox="1">
            <a:spLocks noChangeArrowheads="1"/>
          </p:cNvSpPr>
          <p:nvPr/>
        </p:nvSpPr>
        <p:spPr bwMode="auto">
          <a:xfrm>
            <a:off x="2286000" y="762000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u="sng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BÀI 35: KHÔNG KHÍ CẦN CHO SỰ CHÁY</a:t>
            </a:r>
            <a:endParaRPr lang="en-US" u="sng">
              <a:latin typeface="Arial" charset="0"/>
            </a:endParaRPr>
          </a:p>
        </p:txBody>
      </p:sp>
      <p:sp>
        <p:nvSpPr>
          <p:cNvPr id="11271" name="Text Box 14"/>
          <p:cNvSpPr txBox="1">
            <a:spLocks noChangeArrowheads="1"/>
          </p:cNvSpPr>
          <p:nvPr/>
        </p:nvSpPr>
        <p:spPr bwMode="auto">
          <a:xfrm>
            <a:off x="533400" y="304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b="1" u="sng" smtClean="0">
                <a:solidFill>
                  <a:srgbClr val="FF0000"/>
                </a:solidFill>
              </a:rPr>
              <a:t>Hoạt động 2</a:t>
            </a:r>
            <a:r>
              <a:rPr lang="en-US" sz="4000" smtClean="0"/>
              <a:t>: </a:t>
            </a:r>
            <a:r>
              <a:rPr lang="en-US" sz="4000" smtClean="0">
                <a:solidFill>
                  <a:srgbClr val="0000FF"/>
                </a:solidFill>
              </a:rPr>
              <a:t>C</a:t>
            </a:r>
            <a:r>
              <a:rPr lang="en-US" sz="4000" b="1" i="1" smtClean="0">
                <a:solidFill>
                  <a:srgbClr val="0000FF"/>
                </a:solidFill>
              </a:rPr>
              <a:t>ách duy trì sự cháy.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33400" y="5440363"/>
            <a:ext cx="8077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Hãy nêu hiện tượng xảy ra và giải thích?</a:t>
            </a:r>
          </a:p>
        </p:txBody>
      </p:sp>
      <p:pic>
        <p:nvPicPr>
          <p:cNvPr id="20488" name="MOV03665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066800" y="1905000"/>
            <a:ext cx="7467600" cy="3581400"/>
          </a:xfrm>
        </p:spPr>
      </p:pic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228600" y="10668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Dùng một lọ thuỷ tinh không có đáy, úp vào cây nến đang cháy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488"/>
                </p:tgtEl>
              </p:cMediaNode>
            </p:video>
          </p:childTnLst>
        </p:cTn>
      </p:par>
    </p:tnLst>
    <p:bldLst>
      <p:bldP spid="20486" grpId="0"/>
      <p:bldP spid="204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MOV03667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1371600"/>
            <a:ext cx="7086600" cy="4330700"/>
          </a:xfrm>
        </p:spPr>
      </p:pic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2286000" y="762000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u="sng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BÀI 35: KHÔNG KHÍ CẦN CHO SỰ CHÁY</a:t>
            </a:r>
            <a:endParaRPr lang="en-US" u="sng">
              <a:latin typeface="Arial" charset="0"/>
            </a:endParaRPr>
          </a:p>
        </p:txBody>
      </p:sp>
      <p:sp>
        <p:nvSpPr>
          <p:cNvPr id="13317" name="Text Box 12"/>
          <p:cNvSpPr txBox="1">
            <a:spLocks noChangeArrowheads="1"/>
          </p:cNvSpPr>
          <p:nvPr/>
        </p:nvSpPr>
        <p:spPr bwMode="auto">
          <a:xfrm>
            <a:off x="533400" y="304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21" fill="hold"/>
                                        <p:tgtEl>
                                          <p:spTgt spid="215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5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5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15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219200" y="5775325"/>
            <a:ext cx="7086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FF6600"/>
                </a:solidFill>
                <a:latin typeface="Arial" charset="0"/>
              </a:rPr>
              <a:t>Ngọn nến có bị tắt không?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2286000" y="762000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u="sng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BÀI 35: KHÔNG KHÍ CẦN CHO SỰ CHÁY</a:t>
            </a:r>
            <a:endParaRPr lang="en-US" u="sng">
              <a:latin typeface="Arial" charset="0"/>
            </a:endParaRPr>
          </a:p>
        </p:txBody>
      </p:sp>
      <p:sp>
        <p:nvSpPr>
          <p:cNvPr id="14341" name="Text Box 13"/>
          <p:cNvSpPr txBox="1">
            <a:spLocks noChangeArrowheads="1"/>
          </p:cNvSpPr>
          <p:nvPr/>
        </p:nvSpPr>
        <p:spPr bwMode="auto">
          <a:xfrm>
            <a:off x="533400" y="304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  <p:pic>
        <p:nvPicPr>
          <p:cNvPr id="24591" name="MOV03669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0" y="1524000"/>
            <a:ext cx="6096000" cy="4191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161" fill="hold"/>
                                        <p:tgtEl>
                                          <p:spTgt spid="245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591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45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45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1"/>
                  </p:tgtEl>
                </p:cond>
              </p:nextCondLst>
            </p:seq>
          </p:childTnLst>
        </p:cTn>
      </p:par>
    </p:tnLst>
    <p:bldLst>
      <p:bldP spid="2458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5562600"/>
            <a:ext cx="8229600" cy="6858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</a:rPr>
              <a:t>T</a:t>
            </a:r>
            <a:r>
              <a:rPr lang="en-US" sz="4000" smtClean="0">
                <a:solidFill>
                  <a:srgbClr val="FF0000"/>
                </a:solidFill>
              </a:rPr>
              <a:t>ại sao ngọn nến không bị tắt?</a:t>
            </a:r>
            <a:r>
              <a:rPr lang="en-US" sz="4000" smtClean="0"/>
              <a:t> </a:t>
            </a:r>
          </a:p>
        </p:txBody>
      </p:sp>
      <p:pic>
        <p:nvPicPr>
          <p:cNvPr id="26632" name="MOV03671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1219200"/>
            <a:ext cx="6858000" cy="3733800"/>
          </a:xfrm>
        </p:spPr>
      </p:pic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2286000" y="762000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u="sng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BÀI 35: KHÔNG KHÍ CẦN CHO SỰ CHÁY</a:t>
            </a:r>
            <a:endParaRPr lang="en-US" u="sng">
              <a:latin typeface="Arial" charset="0"/>
            </a:endParaRPr>
          </a:p>
        </p:txBody>
      </p:sp>
      <p:sp>
        <p:nvSpPr>
          <p:cNvPr id="15366" name="Text Box 12"/>
          <p:cNvSpPr txBox="1">
            <a:spLocks noChangeArrowheads="1"/>
          </p:cNvSpPr>
          <p:nvPr/>
        </p:nvSpPr>
        <p:spPr bwMode="auto">
          <a:xfrm>
            <a:off x="533400" y="304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1828800" y="5173663"/>
            <a:ext cx="5105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Arial" charset="0"/>
              </a:rPr>
              <a:t>Ngọn nến không bị tắt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632"/>
                </p:tgtEl>
              </p:cMediaNode>
            </p:video>
          </p:childTnLst>
        </p:cTn>
      </p:par>
    </p:tnLst>
    <p:bldLst>
      <p:bldP spid="26629" grpId="0"/>
      <p:bldP spid="26637" grpId="0"/>
      <p:bldP spid="2663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 descr="111111111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493838"/>
            <a:ext cx="2813050" cy="4403725"/>
          </a:xfrm>
          <a:noFill/>
        </p:spPr>
      </p:pic>
      <p:sp>
        <p:nvSpPr>
          <p:cNvPr id="28681" name="AutoShape 9"/>
          <p:cNvSpPr>
            <a:spLocks noChangeArrowheads="1"/>
          </p:cNvSpPr>
          <p:nvPr/>
        </p:nvSpPr>
        <p:spPr bwMode="auto">
          <a:xfrm>
            <a:off x="4038600" y="3505200"/>
            <a:ext cx="4419600" cy="1447800"/>
          </a:xfrm>
          <a:prstGeom prst="wedgeRectCallout">
            <a:avLst>
              <a:gd name="adj1" fmla="val -74032"/>
              <a:gd name="adj2" fmla="val 92435"/>
            </a:avLst>
          </a:prstGeom>
          <a:noFill/>
          <a:ln w="5715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800" b="1" i="1">
                <a:solidFill>
                  <a:srgbClr val="FF0000"/>
                </a:solidFill>
              </a:rPr>
              <a:t>Không khí ở ngoài tràn vào, tiếp tục cung cấp ô-xi để duy trì ngọn lửa</a:t>
            </a:r>
            <a:r>
              <a:rPr lang="en-US" sz="280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6388" name="Text Box 11"/>
          <p:cNvSpPr txBox="1">
            <a:spLocks noChangeArrowheads="1"/>
          </p:cNvSpPr>
          <p:nvPr/>
        </p:nvSpPr>
        <p:spPr bwMode="auto">
          <a:xfrm>
            <a:off x="4495800" y="57150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8684" name="AutoShape 12"/>
          <p:cNvSpPr>
            <a:spLocks noChangeArrowheads="1"/>
          </p:cNvSpPr>
          <p:nvPr/>
        </p:nvSpPr>
        <p:spPr bwMode="auto">
          <a:xfrm>
            <a:off x="3657600" y="228600"/>
            <a:ext cx="4191000" cy="1143000"/>
          </a:xfrm>
          <a:prstGeom prst="wedgeRectCallout">
            <a:avLst>
              <a:gd name="adj1" fmla="val -70000"/>
              <a:gd name="adj2" fmla="val 110000"/>
            </a:avLst>
          </a:prstGeom>
          <a:noFill/>
          <a:ln w="5715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800" b="1" i="1">
                <a:solidFill>
                  <a:srgbClr val="FF0000"/>
                </a:solidFill>
              </a:rPr>
              <a:t>Khí ni-tơ và khí các-bô-nic nóng lên bay lên cao</a:t>
            </a:r>
            <a:r>
              <a:rPr lang="en-US" sz="280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 animBg="1"/>
      <p:bldP spid="2868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191000" y="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Thứ     ngày    tháng 12 năm 2012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33400" y="304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2286000" y="762000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BÀI 35: KHÔNG KHÍ CẦN CHO SỰ CHÁY</a:t>
            </a:r>
            <a:endParaRPr lang="en-US">
              <a:latin typeface="Arial" charset="0"/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7738" y="1087438"/>
            <a:ext cx="7248525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905000"/>
            <a:ext cx="7199313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667000"/>
            <a:ext cx="7096125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1066800" y="3505200"/>
            <a:ext cx="7162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 b="1">
                <a:latin typeface="Arial" charset="0"/>
              </a:rPr>
              <a:t>Cần liên tục cung cấp không khí có chứa ô-xi để sự cháy được tiếp tục.</a:t>
            </a:r>
            <a:endParaRPr lang="en-US" sz="2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0"/>
            <a:ext cx="76962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b="1" u="sng" smtClean="0">
                <a:solidFill>
                  <a:srgbClr val="FF0066"/>
                </a:solidFill>
              </a:rPr>
              <a:t>Hoạt động 3</a:t>
            </a:r>
            <a:r>
              <a:rPr lang="en-US" sz="4000" smtClean="0">
                <a:solidFill>
                  <a:srgbClr val="FF0066"/>
                </a:solidFill>
              </a:rPr>
              <a:t>:</a:t>
            </a:r>
            <a:r>
              <a:rPr lang="en-US" sz="4000" smtClean="0"/>
              <a:t> </a:t>
            </a:r>
            <a:r>
              <a:rPr lang="en-US" sz="4000" b="1" i="1" smtClean="0">
                <a:solidFill>
                  <a:srgbClr val="0000FF"/>
                </a:solidFill>
              </a:rPr>
              <a:t>Liên hệ thực tế.</a:t>
            </a:r>
          </a:p>
          <a:p>
            <a:pPr eaLnBrk="1" hangingPunct="1">
              <a:buFontTx/>
              <a:buNone/>
            </a:pPr>
            <a:endParaRPr lang="en-US" sz="4000" smtClean="0">
              <a:solidFill>
                <a:srgbClr val="0000FF"/>
              </a:solidFill>
            </a:endParaRPr>
          </a:p>
        </p:txBody>
      </p:sp>
      <p:sp>
        <p:nvSpPr>
          <p:cNvPr id="18435" name="Text Box 8"/>
          <p:cNvSpPr txBox="1">
            <a:spLocks noChangeArrowheads="1"/>
          </p:cNvSpPr>
          <p:nvPr/>
        </p:nvSpPr>
        <p:spPr bwMode="auto">
          <a:xfrm>
            <a:off x="1524000" y="6324600"/>
            <a:ext cx="670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762000" y="6126163"/>
            <a:ext cx="5715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latin typeface="Arial" charset="0"/>
                <a:sym typeface="Wingdings" pitchFamily="2" charset="2"/>
              </a:rPr>
              <a:t> </a:t>
            </a:r>
            <a:r>
              <a:rPr lang="en-US" sz="3200">
                <a:solidFill>
                  <a:srgbClr val="0000FF"/>
                </a:solidFill>
                <a:latin typeface="Arial" charset="0"/>
                <a:sym typeface="Wingdings" pitchFamily="2" charset="2"/>
              </a:rPr>
              <a:t>Khơi thông bếp.</a:t>
            </a:r>
          </a:p>
        </p:txBody>
      </p:sp>
      <p:pic>
        <p:nvPicPr>
          <p:cNvPr id="32784" name="Picture 16" descr="2222222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457200" y="762000"/>
            <a:ext cx="8153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* </a:t>
            </a: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Khi nhóm bếp than hoặc bếp củi, để bếp nhanh cháy và cháy to hơn ta nên làm như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971800"/>
            <a:ext cx="9113838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19200"/>
            <a:ext cx="96361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2286000" y="762000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u="sng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BÀI 35: KHÔNG KHÍ CẦN CHO SỰ CHÁY</a:t>
            </a:r>
            <a:endParaRPr lang="en-US" u="sng">
              <a:latin typeface="Arial" charset="0"/>
            </a:endParaRPr>
          </a:p>
        </p:txBody>
      </p:sp>
      <p:sp>
        <p:nvSpPr>
          <p:cNvPr id="19462" name="Text Box 10"/>
          <p:cNvSpPr txBox="1">
            <a:spLocks noChangeArrowheads="1"/>
          </p:cNvSpPr>
          <p:nvPr/>
        </p:nvSpPr>
        <p:spPr bwMode="auto">
          <a:xfrm>
            <a:off x="533400" y="304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lowergraphic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balloons_floating_h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00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daisy_button_yellow_h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381000"/>
            <a:ext cx="1333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daisy_button_yellow_h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4000500"/>
            <a:ext cx="1333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daisy_button_red_hb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4038600"/>
            <a:ext cx="14097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5" name="WordArt 7"/>
          <p:cNvSpPr>
            <a:spLocks noChangeArrowheads="1" noChangeShapeType="1" noTextEdit="1"/>
          </p:cNvSpPr>
          <p:nvPr/>
        </p:nvSpPr>
        <p:spPr bwMode="auto">
          <a:xfrm>
            <a:off x="381000" y="1066800"/>
            <a:ext cx="8077200" cy="19050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KÍNH CHÀO QUÝ THẦY CÔ GIÁO VỀ DỰ GIỜ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905000" y="3657600"/>
            <a:ext cx="594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568325" y="5195888"/>
            <a:ext cx="8001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i="1" dirty="0" err="1">
                <a:solidFill>
                  <a:srgbClr val="0000FF"/>
                </a:solidFill>
                <a:latin typeface="Arial" charset="0"/>
              </a:rPr>
              <a:t>Giáo</a:t>
            </a:r>
            <a:r>
              <a:rPr lang="en-US" sz="24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Arial" charset="0"/>
              </a:rPr>
              <a:t>viên</a:t>
            </a:r>
            <a:r>
              <a:rPr lang="en-US" sz="24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Arial" charset="0"/>
              </a:rPr>
              <a:t>thực</a:t>
            </a:r>
            <a:r>
              <a:rPr lang="en-US" sz="24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Arial" charset="0"/>
              </a:rPr>
              <a:t>hiện</a:t>
            </a:r>
            <a:r>
              <a:rPr lang="en-US" sz="2400" b="1" i="1" dirty="0">
                <a:solidFill>
                  <a:srgbClr val="0000FF"/>
                </a:solidFill>
                <a:latin typeface="Arial" charset="0"/>
              </a:rPr>
              <a:t>: </a:t>
            </a:r>
            <a:r>
              <a:rPr lang="en-US" sz="2400" b="1" i="1" dirty="0" err="1" smtClean="0">
                <a:solidFill>
                  <a:srgbClr val="0000FF"/>
                </a:solidFill>
                <a:latin typeface="Arial" charset="0"/>
              </a:rPr>
              <a:t>Phạm</a:t>
            </a:r>
            <a:r>
              <a:rPr lang="en-US" sz="2400" b="1" i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Arial" charset="0"/>
              </a:rPr>
              <a:t>Thúy</a:t>
            </a:r>
            <a:r>
              <a:rPr lang="en-US" sz="2400" b="1" i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Arial" charset="0"/>
              </a:rPr>
              <a:t>Hồng</a:t>
            </a:r>
            <a:endParaRPr lang="en-US" sz="2400" b="1" i="1" dirty="0">
              <a:solidFill>
                <a:srgbClr val="0000FF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TRƯỜNG TIỂU HỌC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ÁI MỘ A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1447800" y="3124200"/>
            <a:ext cx="6858000" cy="1033463"/>
          </a:xfrm>
          <a:prstGeom prst="rect">
            <a:avLst/>
          </a:prstGeom>
          <a:noFill/>
          <a:ln w="28575" cap="rnd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 Môn : KHOA HỌC - LỚP 4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</a:t>
            </a: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Bài 35</a:t>
            </a:r>
            <a:r>
              <a:rPr lang="en-US" sz="24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: 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KHÔNG KHÍ CẦN CHO SỰ CHÁY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images[13]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381000"/>
            <a:ext cx="7848600" cy="5410200"/>
          </a:xfrm>
          <a:noFill/>
        </p:spPr>
      </p:pic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762000" y="5911850"/>
            <a:ext cx="815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i="1">
                <a:solidFill>
                  <a:srgbClr val="FF0000"/>
                </a:solidFill>
              </a:rPr>
              <a:t>Làm thế nào để dập tắt đám cháy?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images[10]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76400" y="304800"/>
            <a:ext cx="5562600" cy="5562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1" name="Picture 13" descr="images[12]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577850"/>
            <a:ext cx="6400800" cy="52451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13" name="Rectangle 21"/>
          <p:cNvSpPr>
            <a:spLocks noChangeArrowheads="1"/>
          </p:cNvSpPr>
          <p:nvPr/>
        </p:nvSpPr>
        <p:spPr bwMode="auto">
          <a:xfrm>
            <a:off x="990600" y="2590800"/>
            <a:ext cx="457200" cy="4572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14" name="Rectangle 22"/>
          <p:cNvSpPr>
            <a:spLocks noChangeArrowheads="1"/>
          </p:cNvSpPr>
          <p:nvPr/>
        </p:nvSpPr>
        <p:spPr bwMode="auto">
          <a:xfrm>
            <a:off x="990600" y="3352800"/>
            <a:ext cx="457200" cy="4572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15" name="Rectangle 23"/>
          <p:cNvSpPr>
            <a:spLocks noChangeArrowheads="1"/>
          </p:cNvSpPr>
          <p:nvPr/>
        </p:nvSpPr>
        <p:spPr bwMode="auto">
          <a:xfrm>
            <a:off x="990600" y="4114800"/>
            <a:ext cx="457200" cy="4572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16" name="Rectangle 24"/>
          <p:cNvSpPr>
            <a:spLocks noChangeArrowheads="1"/>
          </p:cNvSpPr>
          <p:nvPr/>
        </p:nvSpPr>
        <p:spPr bwMode="auto">
          <a:xfrm>
            <a:off x="990600" y="4876800"/>
            <a:ext cx="457200" cy="4572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17" name="Rectangle 25"/>
          <p:cNvSpPr>
            <a:spLocks noChangeArrowheads="1"/>
          </p:cNvSpPr>
          <p:nvPr/>
        </p:nvSpPr>
        <p:spPr bwMode="auto">
          <a:xfrm>
            <a:off x="990600" y="1905000"/>
            <a:ext cx="457200" cy="4572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18" name="Text Box 26"/>
          <p:cNvSpPr txBox="1">
            <a:spLocks noChangeArrowheads="1"/>
          </p:cNvSpPr>
          <p:nvPr/>
        </p:nvSpPr>
        <p:spPr bwMode="auto">
          <a:xfrm>
            <a:off x="1524000" y="19050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1. Khí ôxi duy trì sự cháy.</a:t>
            </a:r>
          </a:p>
        </p:txBody>
      </p:sp>
      <p:sp>
        <p:nvSpPr>
          <p:cNvPr id="85019" name="Text Box 27"/>
          <p:cNvSpPr txBox="1">
            <a:spLocks noChangeArrowheads="1"/>
          </p:cNvSpPr>
          <p:nvPr/>
        </p:nvSpPr>
        <p:spPr bwMode="auto">
          <a:xfrm>
            <a:off x="990600" y="48006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</a:rPr>
              <a:t>S</a:t>
            </a:r>
          </a:p>
        </p:txBody>
      </p:sp>
      <p:sp>
        <p:nvSpPr>
          <p:cNvPr id="85020" name="Text Box 28"/>
          <p:cNvSpPr txBox="1">
            <a:spLocks noChangeArrowheads="1"/>
          </p:cNvSpPr>
          <p:nvPr/>
        </p:nvSpPr>
        <p:spPr bwMode="auto">
          <a:xfrm>
            <a:off x="957263" y="4068763"/>
            <a:ext cx="60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</a:rPr>
              <a:t>Đ</a:t>
            </a:r>
          </a:p>
        </p:txBody>
      </p:sp>
      <p:sp>
        <p:nvSpPr>
          <p:cNvPr id="85021" name="Text Box 29"/>
          <p:cNvSpPr txBox="1">
            <a:spLocks noChangeArrowheads="1"/>
          </p:cNvSpPr>
          <p:nvPr/>
        </p:nvSpPr>
        <p:spPr bwMode="auto">
          <a:xfrm>
            <a:off x="990600" y="32766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</a:rPr>
              <a:t>S</a:t>
            </a:r>
          </a:p>
        </p:txBody>
      </p:sp>
      <p:sp>
        <p:nvSpPr>
          <p:cNvPr id="85022" name="Text Box 30"/>
          <p:cNvSpPr txBox="1">
            <a:spLocks noChangeArrowheads="1"/>
          </p:cNvSpPr>
          <p:nvPr/>
        </p:nvSpPr>
        <p:spPr bwMode="auto">
          <a:xfrm>
            <a:off x="990600" y="25146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</a:rPr>
              <a:t>Đ</a:t>
            </a:r>
          </a:p>
        </p:txBody>
      </p:sp>
      <p:sp>
        <p:nvSpPr>
          <p:cNvPr id="85023" name="Text Box 31"/>
          <p:cNvSpPr txBox="1">
            <a:spLocks noChangeArrowheads="1"/>
          </p:cNvSpPr>
          <p:nvPr/>
        </p:nvSpPr>
        <p:spPr bwMode="auto">
          <a:xfrm>
            <a:off x="990600" y="18288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</a:rPr>
              <a:t>Đ</a:t>
            </a:r>
          </a:p>
        </p:txBody>
      </p:sp>
      <p:sp>
        <p:nvSpPr>
          <p:cNvPr id="85024" name="Text Box 32"/>
          <p:cNvSpPr txBox="1">
            <a:spLocks noChangeArrowheads="1"/>
          </p:cNvSpPr>
          <p:nvPr/>
        </p:nvSpPr>
        <p:spPr bwMode="auto">
          <a:xfrm>
            <a:off x="1524000" y="255905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2. Khí Nitơ không</a:t>
            </a:r>
            <a:r>
              <a:rPr lang="en-US" sz="2400" b="1">
                <a:latin typeface="Arial" charset="0"/>
              </a:rPr>
              <a:t> 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duy trì sự cháy.</a:t>
            </a:r>
          </a:p>
        </p:txBody>
      </p:sp>
      <p:sp>
        <p:nvSpPr>
          <p:cNvPr id="85025" name="Text Box 33"/>
          <p:cNvSpPr txBox="1">
            <a:spLocks noChangeArrowheads="1"/>
          </p:cNvSpPr>
          <p:nvPr/>
        </p:nvSpPr>
        <p:spPr bwMode="auto">
          <a:xfrm>
            <a:off x="1524000" y="3962400"/>
            <a:ext cx="647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4. Càng có nhiều không khí thì càng có nhiều ôxi.</a:t>
            </a:r>
          </a:p>
        </p:txBody>
      </p:sp>
      <p:sp>
        <p:nvSpPr>
          <p:cNvPr id="85026" name="Text Box 34"/>
          <p:cNvSpPr txBox="1">
            <a:spLocks noChangeArrowheads="1"/>
          </p:cNvSpPr>
          <p:nvPr/>
        </p:nvSpPr>
        <p:spPr bwMode="auto">
          <a:xfrm>
            <a:off x="1524000" y="3168650"/>
            <a:ext cx="701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3. Để duy trì sự cháy không cần cung cấp không khí.</a:t>
            </a:r>
          </a:p>
        </p:txBody>
      </p:sp>
      <p:sp>
        <p:nvSpPr>
          <p:cNvPr id="85027" name="Text Box 35"/>
          <p:cNvSpPr txBox="1">
            <a:spLocks noChangeArrowheads="1"/>
          </p:cNvSpPr>
          <p:nvPr/>
        </p:nvSpPr>
        <p:spPr bwMode="auto">
          <a:xfrm>
            <a:off x="1524000" y="4724400"/>
            <a:ext cx="647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5. Khí ôxi không duy trì sự cháy, khí nitơ duy trì sự cháy.</a:t>
            </a:r>
          </a:p>
        </p:txBody>
      </p:sp>
      <p:sp>
        <p:nvSpPr>
          <p:cNvPr id="85028" name="WordArt 36"/>
          <p:cNvSpPr>
            <a:spLocks noChangeArrowheads="1" noChangeShapeType="1" noTextEdit="1"/>
          </p:cNvSpPr>
          <p:nvPr/>
        </p:nvSpPr>
        <p:spPr bwMode="auto">
          <a:xfrm>
            <a:off x="-6019800" y="457200"/>
            <a:ext cx="6096000" cy="914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AI NHANH AI ĐÚNG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1.59501E-6 L 0.84167 1.5950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5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85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85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85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5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5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5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5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5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5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5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5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850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850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850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850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0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2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3" dur="indefinite"/>
                                        <p:tgtEl>
                                          <p:spTgt spid="850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850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850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85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850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85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850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85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0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000" fill="hold"/>
                                        <p:tgtEl>
                                          <p:spTgt spid="850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5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5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85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850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850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850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850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0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2000" fill="hold"/>
                                        <p:tgtEl>
                                          <p:spTgt spid="85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85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8" dur="500" fill="hold"/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850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850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0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2000" fill="hold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85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85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85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1" dur="500" fill="hold"/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850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0" fill="hold"/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850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0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2000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13" grpId="0" animBg="1"/>
      <p:bldP spid="85014" grpId="0" animBg="1"/>
      <p:bldP spid="85015" grpId="0" animBg="1"/>
      <p:bldP spid="85016" grpId="0" animBg="1"/>
      <p:bldP spid="85017" grpId="0" animBg="1"/>
      <p:bldP spid="85018" grpId="0"/>
      <p:bldP spid="85018" grpId="1"/>
      <p:bldP spid="85020" grpId="0"/>
      <p:bldP spid="85020" grpId="1"/>
      <p:bldP spid="85021" grpId="0"/>
      <p:bldP spid="85021" grpId="1"/>
      <p:bldP spid="85022" grpId="0"/>
      <p:bldP spid="85022" grpId="1"/>
      <p:bldP spid="85023" grpId="0"/>
      <p:bldP spid="85023" grpId="1"/>
      <p:bldP spid="85024" grpId="0"/>
      <p:bldP spid="85024" grpId="1"/>
      <p:bldP spid="85025" grpId="0"/>
      <p:bldP spid="85025" grpId="1"/>
      <p:bldP spid="85026" grpId="0"/>
      <p:bldP spid="85026" grpId="1"/>
      <p:bldP spid="85027" grpId="0"/>
      <p:bldP spid="85028" grpId="0" animBg="1"/>
      <p:bldP spid="8502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3276600" y="1752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457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25" y="2111375"/>
            <a:ext cx="8437563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57200" y="914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>
                <a:solidFill>
                  <a:srgbClr val="FF0066"/>
                </a:solidFill>
                <a:latin typeface="Arial" charset="0"/>
              </a:rPr>
              <a:t>KIỂM TRA BÀI CŨ:</a:t>
            </a: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609600" y="1981200"/>
            <a:ext cx="8229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>
                <a:latin typeface="Arial" charset="0"/>
              </a:rPr>
              <a:t>   </a:t>
            </a:r>
            <a:r>
              <a:rPr lang="en-US" sz="3200">
                <a:solidFill>
                  <a:srgbClr val="0000FF"/>
                </a:solidFill>
                <a:latin typeface="Arial" charset="0"/>
              </a:rPr>
              <a:t>Nêu các thành phần chính của không khí. Thành phần nào là quan trọng nhất đối với đời sống con người?</a:t>
            </a: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381000" y="3505200"/>
            <a:ext cx="8229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i="1">
                <a:solidFill>
                  <a:srgbClr val="FF0000"/>
                </a:solidFill>
                <a:latin typeface="Arial" charset="0"/>
              </a:rPr>
              <a:t>- Không khí có hai thành phần chính là khí ô-xi và khí ni-tơ.</a:t>
            </a:r>
            <a:br>
              <a:rPr lang="en-US" sz="2400" b="1" i="1">
                <a:solidFill>
                  <a:srgbClr val="FF0000"/>
                </a:solidFill>
                <a:latin typeface="Arial" charset="0"/>
              </a:rPr>
            </a:br>
            <a:r>
              <a:rPr lang="en-US" sz="2400" b="1" i="1">
                <a:solidFill>
                  <a:srgbClr val="FF0000"/>
                </a:solidFill>
                <a:latin typeface="Arial" charset="0"/>
              </a:rPr>
              <a:t>Khí ô-xi là khí quan trọng nhất đối với đời sống con người.</a:t>
            </a:r>
          </a:p>
        </p:txBody>
      </p:sp>
      <p:grpSp>
        <p:nvGrpSpPr>
          <p:cNvPr id="3077" name="Group 7"/>
          <p:cNvGrpSpPr>
            <a:grpSpLocks/>
          </p:cNvGrpSpPr>
          <p:nvPr/>
        </p:nvGrpSpPr>
        <p:grpSpPr bwMode="auto">
          <a:xfrm>
            <a:off x="0" y="5735638"/>
            <a:ext cx="2590800" cy="1122362"/>
            <a:chOff x="4656" y="3216"/>
            <a:chExt cx="1104" cy="651"/>
          </a:xfrm>
        </p:grpSpPr>
        <p:grpSp>
          <p:nvGrpSpPr>
            <p:cNvPr id="3084" name="Group 8"/>
            <p:cNvGrpSpPr>
              <a:grpSpLocks/>
            </p:cNvGrpSpPr>
            <p:nvPr/>
          </p:nvGrpSpPr>
          <p:grpSpPr bwMode="auto">
            <a:xfrm>
              <a:off x="4656" y="3216"/>
              <a:ext cx="1104" cy="651"/>
              <a:chOff x="1296" y="3577"/>
              <a:chExt cx="1104" cy="651"/>
            </a:xfrm>
          </p:grpSpPr>
          <p:pic>
            <p:nvPicPr>
              <p:cNvPr id="3086" name="Picture 9" descr="!hp8ls2l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296" y="3577"/>
                <a:ext cx="960" cy="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7" name="Picture 10" descr="!dk8_1la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872" y="3710"/>
                <a:ext cx="528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085" name="Picture 11" descr="ROSE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4944" y="3360"/>
              <a:ext cx="336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8" name="Group 12"/>
          <p:cNvGrpSpPr>
            <a:grpSpLocks/>
          </p:cNvGrpSpPr>
          <p:nvPr/>
        </p:nvGrpSpPr>
        <p:grpSpPr bwMode="auto">
          <a:xfrm>
            <a:off x="6629400" y="5716588"/>
            <a:ext cx="2514600" cy="1141412"/>
            <a:chOff x="96" y="3553"/>
            <a:chExt cx="1104" cy="671"/>
          </a:xfrm>
        </p:grpSpPr>
        <p:pic>
          <p:nvPicPr>
            <p:cNvPr id="3081" name="Picture 13" descr="!hp8ls2l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246" y="3553"/>
              <a:ext cx="954" cy="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14" descr="!dk8_1la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96" y="3753"/>
              <a:ext cx="480" cy="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" name="Picture 15" descr="ROSE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528" y="3661"/>
              <a:ext cx="336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9" name="Picture 16" descr="blumen-pflanzen00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903663" y="6186488"/>
            <a:ext cx="137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  <p:bldP spid="69637" grpId="0" build="p"/>
      <p:bldP spid="696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1" name="Picture 15" descr="300446"/>
          <p:cNvPicPr>
            <a:picLocks noGrp="1" noChangeAspect="1" noChangeArrowheads="1" noCrop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057400"/>
            <a:ext cx="9144000" cy="4800600"/>
          </a:xfrm>
          <a:noFill/>
        </p:spPr>
      </p:pic>
      <p:sp>
        <p:nvSpPr>
          <p:cNvPr id="4100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  <p:sp>
        <p:nvSpPr>
          <p:cNvPr id="4102" name="Text Box 27"/>
          <p:cNvSpPr txBox="1">
            <a:spLocks noChangeArrowheads="1"/>
          </p:cNvSpPr>
          <p:nvPr/>
        </p:nvSpPr>
        <p:spPr bwMode="auto">
          <a:xfrm>
            <a:off x="533400" y="304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2286000" y="762000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u="sng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BÀI 35: KHÔNG KHÍ CẦN CHO SỰ CHÁY</a:t>
            </a:r>
            <a:endParaRPr lang="en-US" u="sng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600200"/>
            <a:ext cx="7391400" cy="639763"/>
          </a:xfrm>
        </p:spPr>
        <p:txBody>
          <a:bodyPr/>
          <a:lstStyle/>
          <a:p>
            <a:pPr eaLnBrk="1" hangingPunct="1"/>
            <a:r>
              <a:rPr lang="en-US" sz="2400" b="1" u="sng" smtClean="0">
                <a:solidFill>
                  <a:srgbClr val="0000FF"/>
                </a:solidFill>
              </a:rPr>
              <a:t>Hoạt động 1</a:t>
            </a:r>
            <a:r>
              <a:rPr lang="en-US" sz="2400" smtClean="0"/>
              <a:t>: </a:t>
            </a:r>
            <a:r>
              <a:rPr lang="en-US" sz="2400" smtClean="0">
                <a:solidFill>
                  <a:srgbClr val="FF0000"/>
                </a:solidFill>
              </a:rPr>
              <a:t>V</a:t>
            </a:r>
            <a:r>
              <a:rPr lang="en-US" sz="2400" b="1" smtClean="0">
                <a:solidFill>
                  <a:srgbClr val="FF0000"/>
                </a:solidFill>
              </a:rPr>
              <a:t>ai trò của ô-xy đối với sự cháy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609600" y="6110288"/>
            <a:ext cx="822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Cây nến trong lọ nào sẽ cháy lâu hơn? Tại sao?</a:t>
            </a:r>
          </a:p>
        </p:txBody>
      </p:sp>
      <p:pic>
        <p:nvPicPr>
          <p:cNvPr id="80900" name="MOV03664.MPG"/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209800"/>
            <a:ext cx="9144000" cy="3886200"/>
          </a:xfrm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33400" y="304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2286000" y="762000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BÀI 35: KHÔNG KHÍ CẦN CHO SỰ CHÁY</a:t>
            </a:r>
            <a:endParaRPr lang="en-US">
              <a:latin typeface="Arial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33400" y="304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2286000" y="762000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BÀI 35: KHÔNG KHÍ CẦN CHO SỰ CHÁY</a:t>
            </a:r>
            <a:endParaRPr lang="en-US">
              <a:latin typeface="Arial" charset="0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533400" y="304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2286000" y="762000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u="sng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BÀI 35: KHÔNG KHÍ CẦN CHO SỰ CHÁY</a:t>
            </a:r>
            <a:endParaRPr lang="en-US" u="sng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0900"/>
                </p:tgtEl>
              </p:cMediaNode>
            </p:video>
          </p:childTnLst>
        </p:cTn>
      </p:par>
    </p:tnLst>
    <p:bldLst>
      <p:bldP spid="80898" grpId="0"/>
      <p:bldP spid="808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50" name="Group 22"/>
          <p:cNvGraphicFramePr>
            <a:graphicFrameLocks noGrp="1"/>
          </p:cNvGraphicFramePr>
          <p:nvPr>
            <p:ph/>
          </p:nvPr>
        </p:nvGraphicFramePr>
        <p:xfrm>
          <a:off x="457200" y="1447800"/>
          <a:ext cx="8229600" cy="4678363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55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Kích thước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Lọ thủy tinh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Thời gian cháy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Giải thích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 Lọ thuỷ tinh 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2.Lọ thuỷ tinh nhỏ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65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  <p:sp>
        <p:nvSpPr>
          <p:cNvPr id="73755" name="Text Box 27"/>
          <p:cNvSpPr txBox="1">
            <a:spLocks noChangeArrowheads="1"/>
          </p:cNvSpPr>
          <p:nvPr/>
        </p:nvSpPr>
        <p:spPr bwMode="auto">
          <a:xfrm>
            <a:off x="2286000" y="762000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BÀI 35: KHÔNG KHÍ CẦN CHO SỰ CHÁY</a:t>
            </a:r>
            <a:endParaRPr lang="en-US">
              <a:latin typeface="Arial" charset="0"/>
            </a:endParaRPr>
          </a:p>
        </p:txBody>
      </p:sp>
      <p:sp>
        <p:nvSpPr>
          <p:cNvPr id="6167" name="Text Box 28"/>
          <p:cNvSpPr txBox="1">
            <a:spLocks noChangeArrowheads="1"/>
          </p:cNvSpPr>
          <p:nvPr/>
        </p:nvSpPr>
        <p:spPr bwMode="auto">
          <a:xfrm>
            <a:off x="533400" y="304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  <p:sp>
        <p:nvSpPr>
          <p:cNvPr id="73757" name="Text Box 29"/>
          <p:cNvSpPr txBox="1">
            <a:spLocks noChangeArrowheads="1"/>
          </p:cNvSpPr>
          <p:nvPr/>
        </p:nvSpPr>
        <p:spPr bwMode="auto">
          <a:xfrm>
            <a:off x="2286000" y="762000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u="sng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BÀI 35: KHÔNG KHÍ CẦN CHO SỰ CHÁY</a:t>
            </a:r>
            <a:endParaRPr lang="en-US" u="sng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MOV03664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066800"/>
            <a:ext cx="9144000" cy="5791200"/>
          </a:xfrm>
        </p:spPr>
      </p:pic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BÀI 35: KHÔNG KHÍ CẦN CHO SỰ CHÁY</a:t>
            </a:r>
          </a:p>
        </p:txBody>
      </p:sp>
      <p:grpSp>
        <p:nvGrpSpPr>
          <p:cNvPr id="7172" name="Group 13"/>
          <p:cNvGrpSpPr>
            <a:grpSpLocks/>
          </p:cNvGrpSpPr>
          <p:nvPr/>
        </p:nvGrpSpPr>
        <p:grpSpPr bwMode="auto">
          <a:xfrm>
            <a:off x="0" y="231775"/>
            <a:ext cx="9144000" cy="641350"/>
            <a:chOff x="0" y="159"/>
            <a:chExt cx="5760" cy="441"/>
          </a:xfrm>
        </p:grpSpPr>
        <p:sp>
          <p:nvSpPr>
            <p:cNvPr id="16398" name="Rectangle 14"/>
            <p:cNvSpPr>
              <a:spLocks noChangeArrowheads="1"/>
            </p:cNvSpPr>
            <p:nvPr/>
          </p:nvSpPr>
          <p:spPr bwMode="auto">
            <a:xfrm>
              <a:off x="2781" y="159"/>
              <a:ext cx="15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Ntimes new roman" pitchFamily="34" charset="0"/>
                </a:rPr>
                <a:t> </a:t>
              </a:r>
              <a:endPara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times new roman" pitchFamily="34" charset="0"/>
              </a:endParaRPr>
            </a:p>
          </p:txBody>
        </p:sp>
        <p:sp>
          <p:nvSpPr>
            <p:cNvPr id="16399" name="Text Box 15"/>
            <p:cNvSpPr txBox="1">
              <a:spLocks noChangeArrowheads="1"/>
            </p:cNvSpPr>
            <p:nvPr/>
          </p:nvSpPr>
          <p:spPr bwMode="auto">
            <a:xfrm>
              <a:off x="0" y="432"/>
              <a:ext cx="576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CC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</a:t>
              </a:r>
              <a:r>
                <a:rPr lang="en-US" sz="1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CC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</a:t>
              </a:r>
              <a:r>
                <a:rPr lang="en-US" sz="1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CC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</a:t>
              </a:r>
              <a:r>
                <a:rPr lang="en-US" sz="1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CC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CC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Wingdings" pitchFamily="2" charset="2"/>
                </a:rPr>
                <a:t></a:t>
              </a:r>
              <a:endParaRPr lang="en-US" sz="100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1" fill="hold"/>
                                        <p:tgtEl>
                                          <p:spTgt spid="163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39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3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64" name="Group 132"/>
          <p:cNvGraphicFramePr>
            <a:graphicFrameLocks noGrp="1"/>
          </p:cNvGraphicFramePr>
          <p:nvPr>
            <p:ph idx="1"/>
          </p:nvPr>
        </p:nvGraphicFramePr>
        <p:xfrm>
          <a:off x="228600" y="1676400"/>
          <a:ext cx="8534400" cy="4191001"/>
        </p:xfrm>
        <a:graphic>
          <a:graphicData uri="http://schemas.openxmlformats.org/drawingml/2006/table">
            <a:tbl>
              <a:tblPr/>
              <a:tblGrid>
                <a:gridCol w="2844800"/>
                <a:gridCol w="2133600"/>
                <a:gridCol w="3556000"/>
              </a:tblGrid>
              <a:tr h="1077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Kích thước lọ thuỷ tinh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Thời gian cháy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Giải thích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1. Lọ thuỷ tinh 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2.Lọ thuỷ tinh nhỏ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12" name="Text Box 134"/>
          <p:cNvSpPr txBox="1">
            <a:spLocks noChangeArrowheads="1"/>
          </p:cNvSpPr>
          <p:nvPr/>
        </p:nvSpPr>
        <p:spPr bwMode="auto">
          <a:xfrm>
            <a:off x="533400" y="304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  <p:sp>
        <p:nvSpPr>
          <p:cNvPr id="18567" name="Text Box 135"/>
          <p:cNvSpPr txBox="1">
            <a:spLocks noChangeArrowheads="1"/>
          </p:cNvSpPr>
          <p:nvPr/>
        </p:nvSpPr>
        <p:spPr bwMode="auto">
          <a:xfrm>
            <a:off x="2286000" y="762000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BÀI 35: KHÔNG KHÍ CẦN CHO SỰ CHÁY</a:t>
            </a:r>
            <a:endParaRPr lang="en-US">
              <a:latin typeface="Arial" charset="0"/>
            </a:endParaRPr>
          </a:p>
        </p:txBody>
      </p:sp>
      <p:sp>
        <p:nvSpPr>
          <p:cNvPr id="8215" name="Text Box 137"/>
          <p:cNvSpPr txBox="1">
            <a:spLocks noChangeArrowheads="1"/>
          </p:cNvSpPr>
          <p:nvPr/>
        </p:nvSpPr>
        <p:spPr bwMode="auto">
          <a:xfrm>
            <a:off x="533400" y="304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  <p:sp>
        <p:nvSpPr>
          <p:cNvPr id="18570" name="Text Box 138"/>
          <p:cNvSpPr txBox="1">
            <a:spLocks noChangeArrowheads="1"/>
          </p:cNvSpPr>
          <p:nvPr/>
        </p:nvSpPr>
        <p:spPr bwMode="auto">
          <a:xfrm>
            <a:off x="2286000" y="762000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BÀI 35: KHÔNG KHÍ CẦN CHO SỰ CHÁY</a:t>
            </a:r>
            <a:endParaRPr lang="en-US">
              <a:latin typeface="Arial" charset="0"/>
            </a:endParaRPr>
          </a:p>
        </p:txBody>
      </p:sp>
      <p:sp>
        <p:nvSpPr>
          <p:cNvPr id="8218" name="Text Box 140"/>
          <p:cNvSpPr txBox="1">
            <a:spLocks noChangeArrowheads="1"/>
          </p:cNvSpPr>
          <p:nvPr/>
        </p:nvSpPr>
        <p:spPr bwMode="auto">
          <a:xfrm>
            <a:off x="533400" y="304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  <p:sp>
        <p:nvSpPr>
          <p:cNvPr id="18573" name="Text Box 141"/>
          <p:cNvSpPr txBox="1">
            <a:spLocks noChangeArrowheads="1"/>
          </p:cNvSpPr>
          <p:nvPr/>
        </p:nvSpPr>
        <p:spPr bwMode="auto">
          <a:xfrm>
            <a:off x="2286000" y="762000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BÀI 35: KHÔNG KHÍ CẦN CHO SỰ CHÁY</a:t>
            </a:r>
            <a:endParaRPr lang="en-US">
              <a:latin typeface="Arial" charset="0"/>
            </a:endParaRPr>
          </a:p>
        </p:txBody>
      </p:sp>
      <p:sp>
        <p:nvSpPr>
          <p:cNvPr id="8220" name="Text Box 142"/>
          <p:cNvSpPr txBox="1">
            <a:spLocks noChangeArrowheads="1"/>
          </p:cNvSpPr>
          <p:nvPr/>
        </p:nvSpPr>
        <p:spPr bwMode="auto">
          <a:xfrm>
            <a:off x="533400" y="304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  <p:sp>
        <p:nvSpPr>
          <p:cNvPr id="18575" name="Text Box 143"/>
          <p:cNvSpPr txBox="1">
            <a:spLocks noChangeArrowheads="1"/>
          </p:cNvSpPr>
          <p:nvPr/>
        </p:nvSpPr>
        <p:spPr bwMode="auto">
          <a:xfrm>
            <a:off x="2286000" y="762000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u="sng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BÀI 35: KHÔNG KHÍ CẦN CHO SỰ CHÁY</a:t>
            </a:r>
            <a:endParaRPr lang="en-US" u="sng">
              <a:latin typeface="Arial" charset="0"/>
            </a:endParaRPr>
          </a:p>
        </p:txBody>
      </p:sp>
      <p:sp>
        <p:nvSpPr>
          <p:cNvPr id="18576" name="Text Box 144"/>
          <p:cNvSpPr txBox="1">
            <a:spLocks noChangeArrowheads="1"/>
          </p:cNvSpPr>
          <p:nvPr/>
        </p:nvSpPr>
        <p:spPr bwMode="auto">
          <a:xfrm>
            <a:off x="3200400" y="2819400"/>
            <a:ext cx="1676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Thời gian cháy dài hơn</a:t>
            </a:r>
          </a:p>
        </p:txBody>
      </p:sp>
      <p:sp>
        <p:nvSpPr>
          <p:cNvPr id="18577" name="Text Box 145"/>
          <p:cNvSpPr txBox="1">
            <a:spLocks noChangeArrowheads="1"/>
          </p:cNvSpPr>
          <p:nvPr/>
        </p:nvSpPr>
        <p:spPr bwMode="auto">
          <a:xfrm>
            <a:off x="5334000" y="2819400"/>
            <a:ext cx="3352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- Vì lượng không khí ở trong lọ nhiều hơn nên lượng ô-xy nhiều hơn</a:t>
            </a:r>
          </a:p>
        </p:txBody>
      </p:sp>
      <p:sp>
        <p:nvSpPr>
          <p:cNvPr id="18578" name="Text Box 146"/>
          <p:cNvSpPr txBox="1">
            <a:spLocks noChangeArrowheads="1"/>
          </p:cNvSpPr>
          <p:nvPr/>
        </p:nvSpPr>
        <p:spPr bwMode="auto">
          <a:xfrm>
            <a:off x="3048000" y="4572000"/>
            <a:ext cx="2133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Thời gian cháy ngắn hơn</a:t>
            </a:r>
          </a:p>
        </p:txBody>
      </p:sp>
      <p:sp>
        <p:nvSpPr>
          <p:cNvPr id="18579" name="Text Box 147"/>
          <p:cNvSpPr txBox="1">
            <a:spLocks noChangeArrowheads="1"/>
          </p:cNvSpPr>
          <p:nvPr/>
        </p:nvSpPr>
        <p:spPr bwMode="auto">
          <a:xfrm>
            <a:off x="5257800" y="4495800"/>
            <a:ext cx="3429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- Vì lượng không khí ở trọng lọ ít hơn nên lượng ô-xy ít hơn.</a:t>
            </a:r>
            <a:endParaRPr lang="en-US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000" b="1" i="1" smtClean="0">
                <a:solidFill>
                  <a:srgbClr val="FF0000"/>
                </a:solidFill>
              </a:rPr>
              <a:t>Vì sao ngọn nến lại tắt?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-76200" y="1371600"/>
            <a:ext cx="9144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i="1">
                <a:solidFill>
                  <a:srgbClr val="FF5050"/>
                </a:solidFill>
                <a:latin typeface="Arial" charset="0"/>
                <a:sym typeface="Wingdings" pitchFamily="2" charset="2"/>
              </a:rPr>
              <a:t></a:t>
            </a:r>
            <a:r>
              <a:rPr lang="en-US" sz="3200" b="1" i="1">
                <a:solidFill>
                  <a:srgbClr val="0000FF"/>
                </a:solidFill>
                <a:latin typeface="Arial" charset="0"/>
              </a:rPr>
              <a:t>Vì khi vật cháy thì khí ô-xi bị mất đi. Khi ô-xi hết thì không còn duy trì sự cháy nên ngọn nến tắt.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914400" y="4876800"/>
            <a:ext cx="624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pic>
        <p:nvPicPr>
          <p:cNvPr id="5428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505200"/>
            <a:ext cx="8778875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  <p:bldP spid="5427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9"/>
  <p:tag name="MMPROD_UIDATA" val="&lt;database version=&quot;7.0&quot;&gt;&lt;object type=&quot;1&quot; unique_id=&quot;10001&quot;&gt;&lt;object type=&quot;8&quot; unique_id=&quot;11622&quot;&gt;&lt;/object&gt;&lt;object type=&quot;2&quot; unique_id=&quot;11623&quot;&gt;&lt;object type=&quot;3&quot; unique_id=&quot;11624&quot;&gt;&lt;property id=&quot;20148&quot; value=&quot;5&quot;/&gt;&lt;property id=&quot;20300&quot; value=&quot;Slide 1&quot;/&gt;&lt;property id=&quot;20307&quot; value=&quot;288&quot;/&gt;&lt;/object&gt;&lt;object type=&quot;3&quot; unique_id=&quot;11625&quot;&gt;&lt;property id=&quot;20148&quot; value=&quot;5&quot;/&gt;&lt;property id=&quot;20300&quot; value=&quot;Slide 2&quot;/&gt;&lt;property id=&quot;20307&quot; value=&quot;277&quot;/&gt;&lt;/object&gt;&lt;object type=&quot;3&quot; unique_id=&quot;11626&quot;&gt;&lt;property id=&quot;20148&quot; value=&quot;5&quot;/&gt;&lt;property id=&quot;20300&quot; value=&quot;Slide 3&quot;/&gt;&lt;property id=&quot;20307&quot; value=&quot;278&quot;/&gt;&lt;/object&gt;&lt;object type=&quot;3&quot; unique_id=&quot;11627&quot;&gt;&lt;property id=&quot;20148&quot; value=&quot;5&quot;/&gt;&lt;property id=&quot;20300&quot; value=&quot;Slide 4&quot;/&gt;&lt;property id=&quot;20307&quot; value=&quot;257&quot;/&gt;&lt;/object&gt;&lt;object type=&quot;3&quot; unique_id=&quot;11628&quot;&gt;&lt;property id=&quot;20148&quot; value=&quot;5&quot;/&gt;&lt;property id=&quot;20300&quot; value=&quot;Slide 5 - &amp;quot;Hoạt động 1: Vai trò của ô-xy đối với sự cháy&amp;quot;&quot;/&gt;&lt;property id=&quot;20307&quot; value=&quot;283&quot;/&gt;&lt;/object&gt;&lt;object type=&quot;3&quot; unique_id=&quot;11629&quot;&gt;&lt;property id=&quot;20148&quot; value=&quot;5&quot;/&gt;&lt;property id=&quot;20300&quot; value=&quot;Slide 6&quot;/&gt;&lt;property id=&quot;20307&quot; value=&quot;279&quot;/&gt;&lt;/object&gt;&lt;object type=&quot;3&quot; unique_id=&quot;11630&quot;&gt;&lt;property id=&quot;20148&quot; value=&quot;5&quot;/&gt;&lt;property id=&quot;20300&quot; value=&quot;Slide 7&quot;/&gt;&lt;property id=&quot;20307&quot; value=&quot;259&quot;/&gt;&lt;/object&gt;&lt;object type=&quot;3&quot; unique_id=&quot;11631&quot;&gt;&lt;property id=&quot;20148&quot; value=&quot;5&quot;/&gt;&lt;property id=&quot;20300&quot; value=&quot;Slide 8&quot;/&gt;&lt;property id=&quot;20307&quot; value=&quot;260&quot;/&gt;&lt;/object&gt;&lt;object type=&quot;3&quot; unique_id=&quot;11632&quot;&gt;&lt;property id=&quot;20148&quot; value=&quot;5&quot;/&gt;&lt;property id=&quot;20300&quot; value=&quot;Slide 9&quot;/&gt;&lt;property id=&quot;20307&quot; value=&quot;273&quot;/&gt;&lt;/object&gt;&lt;object type=&quot;3&quot; unique_id=&quot;11633&quot;&gt;&lt;property id=&quot;20148&quot; value=&quot;5&quot;/&gt;&lt;property id=&quot;20300&quot; value=&quot;Slide 10&quot;/&gt;&lt;property id=&quot;20307&quot; value=&quot;284&quot;/&gt;&lt;/object&gt;&lt;object type=&quot;3&quot; unique_id=&quot;11634&quot;&gt;&lt;property id=&quot;20148&quot; value=&quot;5&quot;/&gt;&lt;property id=&quot;20300&quot; value=&quot;Slide 11&quot;/&gt;&lt;property id=&quot;20307&quot; value=&quot;280&quot;/&gt;&lt;/object&gt;&lt;object type=&quot;3&quot; unique_id=&quot;11635&quot;&gt;&lt;property id=&quot;20148&quot; value=&quot;5&quot;/&gt;&lt;property id=&quot;20300&quot; value=&quot;Slide 12 - &amp;quot;Hoạt động 2: Cách duy trì sự cháy.&amp;quot;&quot;/&gt;&lt;property id=&quot;20307&quot; value=&quot;261&quot;/&gt;&lt;/object&gt;&lt;object type=&quot;3&quot; unique_id=&quot;11636&quot;&gt;&lt;property id=&quot;20148&quot; value=&quot;5&quot;/&gt;&lt;property id=&quot;20300&quot; value=&quot;Slide 13&quot;/&gt;&lt;property id=&quot;20307&quot; value=&quot;262&quot;/&gt;&lt;/object&gt;&lt;object type=&quot;3&quot; unique_id=&quot;11637&quot;&gt;&lt;property id=&quot;20148&quot; value=&quot;5&quot;/&gt;&lt;property id=&quot;20300&quot; value=&quot;Slide 14&quot;/&gt;&lt;property id=&quot;20307&quot; value=&quot;263&quot;/&gt;&lt;/object&gt;&lt;object type=&quot;3&quot; unique_id=&quot;11638&quot;&gt;&lt;property id=&quot;20148&quot; value=&quot;5&quot;/&gt;&lt;property id=&quot;20300&quot; value=&quot;Slide 15 - &amp;quot;Tại sao ngọn nến không bị tắt? &amp;quot;&quot;/&gt;&lt;property id=&quot;20307&quot; value=&quot;264&quot;/&gt;&lt;/object&gt;&lt;object type=&quot;3&quot; unique_id=&quot;11639&quot;&gt;&lt;property id=&quot;20148&quot; value=&quot;5&quot;/&gt;&lt;property id=&quot;20300&quot; value=&quot;Slide 16&quot;/&gt;&lt;property id=&quot;20307&quot; value=&quot;265&quot;/&gt;&lt;/object&gt;&lt;object type=&quot;3&quot; unique_id=&quot;11640&quot;&gt;&lt;property id=&quot;20148&quot; value=&quot;5&quot;/&gt;&lt;property id=&quot;20300&quot; value=&quot;Slide 17&quot;/&gt;&lt;property id=&quot;20307&quot; value=&quot;286&quot;/&gt;&lt;/object&gt;&lt;object type=&quot;3&quot; unique_id=&quot;11641&quot;&gt;&lt;property id=&quot;20148&quot; value=&quot;5&quot;/&gt;&lt;property id=&quot;20300&quot; value=&quot;Slide 18&quot;/&gt;&lt;property id=&quot;20307&quot; value=&quot;267&quot;/&gt;&lt;/object&gt;&lt;object type=&quot;3&quot; unique_id=&quot;11642&quot;&gt;&lt;property id=&quot;20148&quot; value=&quot;5&quot;/&gt;&lt;property id=&quot;20300&quot; value=&quot;Slide 19&quot;/&gt;&lt;property id=&quot;20307&quot; value=&quot;281&quot;/&gt;&lt;/object&gt;&lt;object type=&quot;3&quot; unique_id=&quot;11643&quot;&gt;&lt;property id=&quot;20148&quot; value=&quot;5&quot;/&gt;&lt;property id=&quot;20300&quot; value=&quot;Slide 20&quot;/&gt;&lt;property id=&quot;20307&quot; value=&quot;266&quot;/&gt;&lt;/object&gt;&lt;object type=&quot;3&quot; unique_id=&quot;11644&quot;&gt;&lt;property id=&quot;20148&quot; value=&quot;5&quot;/&gt;&lt;property id=&quot;20300&quot; value=&quot;Slide 21&quot;/&gt;&lt;property id=&quot;20307&quot; value=&quot;274&quot;/&gt;&lt;/object&gt;&lt;object type=&quot;3&quot; unique_id=&quot;11645&quot;&gt;&lt;property id=&quot;20148&quot; value=&quot;5&quot;/&gt;&lt;property id=&quot;20300&quot; value=&quot;Slide 22&quot;/&gt;&lt;property id=&quot;20307&quot; value=&quot;269&quot;/&gt;&lt;/object&gt;&lt;object type=&quot;3&quot; unique_id=&quot;11646&quot;&gt;&lt;property id=&quot;20148&quot; value=&quot;5&quot;/&gt;&lt;property id=&quot;20300&quot; value=&quot;Slide 23&quot;/&gt;&lt;property id=&quot;20307&quot; value=&quot;287&quot;/&gt;&lt;/object&gt;&lt;object type=&quot;3&quot; unique_id=&quot;11647&quot;&gt;&lt;property id=&quot;20148&quot; value=&quot;5&quot;/&gt;&lt;property id=&quot;20300&quot; value=&quot;Slide 24&quot;/&gt;&lt;property id=&quot;20307&quot; value=&quot;27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</TotalTime>
  <Words>753</Words>
  <Application>Microsoft Office PowerPoint</Application>
  <PresentationFormat>On-screen Show (4:3)</PresentationFormat>
  <Paragraphs>109</Paragraphs>
  <Slides>24</Slides>
  <Notes>1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Slide 1</vt:lpstr>
      <vt:lpstr>Slide 2</vt:lpstr>
      <vt:lpstr>Slide 3</vt:lpstr>
      <vt:lpstr>Slide 4</vt:lpstr>
      <vt:lpstr>Hoạt động 1: Vai trò của ô-xy đối với sự cháy</vt:lpstr>
      <vt:lpstr>Slide 6</vt:lpstr>
      <vt:lpstr>Slide 7</vt:lpstr>
      <vt:lpstr>Slide 8</vt:lpstr>
      <vt:lpstr>Slide 9</vt:lpstr>
      <vt:lpstr>Slide 10</vt:lpstr>
      <vt:lpstr>Slide 11</vt:lpstr>
      <vt:lpstr>Hoạt động 2: Cách duy trì sự cháy.</vt:lpstr>
      <vt:lpstr>Slide 13</vt:lpstr>
      <vt:lpstr>Slide 14</vt:lpstr>
      <vt:lpstr>Tại sao ngọn nến không bị tắt? 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asnet hue</dc:creator>
  <cp:lastModifiedBy>Administrator</cp:lastModifiedBy>
  <cp:revision>107</cp:revision>
  <dcterms:created xsi:type="dcterms:W3CDTF">2007-11-01T13:35:26Z</dcterms:created>
  <dcterms:modified xsi:type="dcterms:W3CDTF">2016-01-21T09:35:56Z</dcterms:modified>
</cp:coreProperties>
</file>